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aleway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7512F8-C79B-4F71-811C-0D9C5D281390}">
  <a:tblStyle styleId="{B77512F8-C79B-4F71-811C-0D9C5D2813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3F5A83A-E1EA-4757-A69C-7F36CB6676E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4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6.xml"/><Relationship Id="rId66" Type="http://schemas.openxmlformats.org/officeDocument/2006/relationships/font" Target="fonts/Lato-bold.fntdata"/><Relationship Id="rId21" Type="http://schemas.openxmlformats.org/officeDocument/2006/relationships/slide" Target="slides/slide15.xml"/><Relationship Id="rId65" Type="http://schemas.openxmlformats.org/officeDocument/2006/relationships/font" Target="fonts/Lato-regular.fntdata"/><Relationship Id="rId24" Type="http://schemas.openxmlformats.org/officeDocument/2006/relationships/slide" Target="slides/slide18.xml"/><Relationship Id="rId68" Type="http://schemas.openxmlformats.org/officeDocument/2006/relationships/font" Target="fonts/Lato-boldItalic.fntdata"/><Relationship Id="rId23" Type="http://schemas.openxmlformats.org/officeDocument/2006/relationships/slide" Target="slides/slide17.xml"/><Relationship Id="rId67" Type="http://schemas.openxmlformats.org/officeDocument/2006/relationships/font" Target="fonts/La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oppi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e4eed13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e4eed13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8c96ac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08c96ac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08c96ac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08c96ac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08c96aca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08c96ac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08c96aca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08c96aca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08c96ac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08c96ac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08c96aca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08c96aca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08c96aca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08c96aca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08c96aca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08c96aca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08c96aca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08c96aca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08c96aca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08c96aca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e4eed13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e4eed13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08c96aca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08c96aca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8c96aca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08c96aca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08c96aca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08c96aca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08c96aca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08c96aca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08c96aca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08c96aca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09afd784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09afd784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801a85f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801a85f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801a85f9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801a85f9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801a85f9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6801a85f9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801a85f9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801a85f9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e376160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e376160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801a85f9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801a85f9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801a85f9e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801a85f9e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801a85f9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801a85f9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801a85f9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801a85f9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8461d95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8461d95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b36ca2d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6b36ca2d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8461d95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68461d95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8461d95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8461d95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8461d95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8461d95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06893713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706893713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8c96ac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08c96ac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06893713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06893713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6b84de18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6b84de18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801a85f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6801a85f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f1f60b3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f1f60b3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e4eed13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de4eed13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f33cca2f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f33cca2f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e4eed137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e4eed13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f138716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f138716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e376160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e376160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e376160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e376160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08c96ac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08c96ac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801a85f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801a85f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f138716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6f138716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6f1387168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6f1387168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f138716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6f138716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f1387168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6f1387168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08c96ac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08c96ac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08c96ac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08c96ac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8c96ac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08c96ac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08c96ac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08c96ac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gif"/><Relationship Id="rId4" Type="http://schemas.openxmlformats.org/officeDocument/2006/relationships/image" Target="../media/image31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HPC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2660425"/>
            <a:ext cx="76881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S346410 - </a:t>
            </a:r>
            <a:r>
              <a:rPr lang="en"/>
              <a:t>S338446 - S336649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 Filippo Marangoni, </a:t>
            </a:r>
            <a:r>
              <a:rPr lang="en"/>
              <a:t>Denis Fabian Filip, Walid Bou Ezz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950" y="2158600"/>
            <a:ext cx="378139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475" y="2158600"/>
            <a:ext cx="351833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7800" y="506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Partitioning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2800"/>
            <a:ext cx="8839202" cy="336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7800" y="551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Interpretation</a:t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0750"/>
            <a:ext cx="8839201" cy="199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Initialization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850" y="1954600"/>
            <a:ext cx="5803594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Discovery and Grid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38" y="2158650"/>
            <a:ext cx="752052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685175" y="543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Allocation and Buffering</a:t>
            </a:r>
            <a:endParaRPr/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50" y="1328300"/>
            <a:ext cx="7068526" cy="36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692550" y="573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Distribution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25" y="1231375"/>
            <a:ext cx="5654043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7800" y="543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Systolic Pipeline Initialization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5600"/>
            <a:ext cx="8839202" cy="280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727800" y="624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38" y="1297825"/>
            <a:ext cx="6353315" cy="36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872950"/>
            <a:ext cx="76887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Problem 1: Systolic array structures for matrix multiplication</a:t>
            </a:r>
            <a:endParaRPr sz="14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Introduction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Solution Description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Experimental Results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Conclusion</a:t>
            </a:r>
            <a:endParaRPr sz="10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Problem 2: Fundamentals of multi-dimensional data processing</a:t>
            </a:r>
            <a:endParaRPr sz="14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Introduction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Solution Description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Experimental Results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Conclusion</a:t>
            </a:r>
            <a:endParaRPr sz="10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Problem 3: Heat Diffusion Simulation in 2D Grid</a:t>
            </a:r>
            <a:endParaRPr sz="14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Introduction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Solution Description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Experimental Results</a:t>
            </a:r>
            <a:endParaRPr sz="10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highlight>
                  <a:srgbClr val="FFFFFF"/>
                </a:highlight>
              </a:rPr>
              <a:t>Conclusion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727800" y="595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Reception and Computation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375" y="1402100"/>
            <a:ext cx="5590525" cy="34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7800" y="654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00" y="1622500"/>
            <a:ext cx="5704350" cy="32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7800" y="588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75" y="1443850"/>
            <a:ext cx="6457050" cy="33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code</a:t>
            </a:r>
            <a:endParaRPr/>
          </a:p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5" title="output1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75" y="2021000"/>
            <a:ext cx="67326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6" title="output2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00" y="1853850"/>
            <a:ext cx="63563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code</a:t>
            </a:r>
            <a:endParaRPr/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7" title="output5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50" y="1954575"/>
            <a:ext cx="60094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Problem 2:</a:t>
            </a:r>
            <a:r>
              <a:rPr lang="en"/>
              <a:t> Fundamentals of multi-dimensional data processing</a:t>
            </a:r>
            <a:endParaRPr/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9"/>
          <p:cNvGraphicFramePr/>
          <p:nvPr/>
        </p:nvGraphicFramePr>
        <p:xfrm>
          <a:off x="301683" y="1704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614950"/>
                <a:gridCol w="614950"/>
                <a:gridCol w="614950"/>
                <a:gridCol w="614950"/>
                <a:gridCol w="614950"/>
              </a:tblGrid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39"/>
          <p:cNvSpPr/>
          <p:nvPr/>
        </p:nvSpPr>
        <p:spPr>
          <a:xfrm>
            <a:off x="301783" y="1693040"/>
            <a:ext cx="1844700" cy="176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9"/>
          <p:cNvSpPr txBox="1"/>
          <p:nvPr>
            <p:ph type="title"/>
          </p:nvPr>
        </p:nvSpPr>
        <p:spPr>
          <a:xfrm>
            <a:off x="111625" y="545725"/>
            <a:ext cx="807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</a:t>
            </a:r>
            <a:r>
              <a:rPr lang="en"/>
              <a:t>Gaussian</a:t>
            </a:r>
            <a:r>
              <a:rPr lang="en"/>
              <a:t> Blur (1 color channel for simplicity)</a:t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916633" y="2285090"/>
            <a:ext cx="615000" cy="58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321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4013525" y="1222575"/>
            <a:ext cx="50394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value = (1/18)× (9 +							     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           =159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1" name="Google Shape;271;p39"/>
          <p:cNvGraphicFramePr/>
          <p:nvPr/>
        </p:nvGraphicFramePr>
        <p:xfrm>
          <a:off x="5987850" y="121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918275"/>
                <a:gridCol w="918275"/>
                <a:gridCol w="918275"/>
              </a:tblGrid>
              <a:tr h="3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148×1 +</a:t>
                      </a:r>
                      <a:endParaRPr b="1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153×2+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158+1+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149×3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158×4 + 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193×3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172×1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149×2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128×1 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2" name="Google Shape;272;p39"/>
          <p:cNvGraphicFramePr/>
          <p:nvPr/>
        </p:nvGraphicFramePr>
        <p:xfrm>
          <a:off x="3748825" y="29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15325"/>
                <a:gridCol w="415325"/>
                <a:gridCol w="415325"/>
              </a:tblGrid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39"/>
          <p:cNvSpPr txBox="1"/>
          <p:nvPr/>
        </p:nvSpPr>
        <p:spPr>
          <a:xfrm>
            <a:off x="3703863" y="2528725"/>
            <a:ext cx="1335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Kernel Weights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879650" y="1239500"/>
            <a:ext cx="2144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Image’s pixels (simplified)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5" name="Google Shape;275;p39"/>
          <p:cNvGraphicFramePr/>
          <p:nvPr/>
        </p:nvGraphicFramePr>
        <p:xfrm>
          <a:off x="5493704" y="2695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614950"/>
                <a:gridCol w="614950"/>
                <a:gridCol w="614950"/>
                <a:gridCol w="614950"/>
                <a:gridCol w="614950"/>
              </a:tblGrid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39"/>
          <p:cNvSpPr/>
          <p:nvPr/>
        </p:nvSpPr>
        <p:spPr>
          <a:xfrm>
            <a:off x="5487245" y="2683640"/>
            <a:ext cx="1844700" cy="176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6102104" y="3275690"/>
            <a:ext cx="615000" cy="58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9"/>
          <p:cNvSpPr/>
          <p:nvPr/>
        </p:nvSpPr>
        <p:spPr>
          <a:xfrm rot="5400000">
            <a:off x="3164025" y="2709175"/>
            <a:ext cx="684900" cy="3668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40"/>
          <p:cNvGraphicFramePr/>
          <p:nvPr/>
        </p:nvGraphicFramePr>
        <p:xfrm>
          <a:off x="301683" y="1704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614950"/>
                <a:gridCol w="614950"/>
                <a:gridCol w="614950"/>
                <a:gridCol w="614950"/>
                <a:gridCol w="614950"/>
              </a:tblGrid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40"/>
          <p:cNvSpPr/>
          <p:nvPr/>
        </p:nvSpPr>
        <p:spPr>
          <a:xfrm>
            <a:off x="916708" y="1710365"/>
            <a:ext cx="1844700" cy="176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1531541" y="2281497"/>
            <a:ext cx="615000" cy="58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321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4013525" y="1222575"/>
            <a:ext cx="50394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 value = (1/18)× (9 +							     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           =168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8" name="Google Shape;288;p40"/>
          <p:cNvGraphicFramePr/>
          <p:nvPr/>
        </p:nvGraphicFramePr>
        <p:xfrm>
          <a:off x="5987850" y="121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918275"/>
                <a:gridCol w="918275"/>
                <a:gridCol w="918275"/>
              </a:tblGrid>
              <a:tr h="3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153×1 +</a:t>
                      </a:r>
                      <a:endParaRPr b="1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158×2+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136×1+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158×3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193×4 + 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212×3</a:t>
                      </a:r>
                      <a:r>
                        <a:rPr lang="en">
                          <a:solidFill>
                            <a:srgbClr val="333333"/>
                          </a:solidFill>
                        </a:rPr>
                        <a:t>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r>
                        <a:rPr lang="en">
                          <a:solidFill>
                            <a:srgbClr val="333333"/>
                          </a:solidFill>
                        </a:rPr>
                        <a:t>×1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128×2 +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127×1 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9" name="Google Shape;289;p40"/>
          <p:cNvGraphicFramePr/>
          <p:nvPr/>
        </p:nvGraphicFramePr>
        <p:xfrm>
          <a:off x="3748825" y="29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15325"/>
                <a:gridCol w="415325"/>
                <a:gridCol w="415325"/>
              </a:tblGrid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0" name="Google Shape;290;p40"/>
          <p:cNvSpPr txBox="1"/>
          <p:nvPr/>
        </p:nvSpPr>
        <p:spPr>
          <a:xfrm>
            <a:off x="3703863" y="2528725"/>
            <a:ext cx="1335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Kernel Weights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879650" y="1239500"/>
            <a:ext cx="2144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Image’s pixels (simplified)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2" name="Google Shape;292;p40"/>
          <p:cNvGraphicFramePr/>
          <p:nvPr/>
        </p:nvGraphicFramePr>
        <p:xfrm>
          <a:off x="5493704" y="2695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614950"/>
                <a:gridCol w="614950"/>
                <a:gridCol w="614950"/>
                <a:gridCol w="614950"/>
                <a:gridCol w="614950"/>
              </a:tblGrid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3" name="Google Shape;293;p40"/>
          <p:cNvSpPr/>
          <p:nvPr/>
        </p:nvSpPr>
        <p:spPr>
          <a:xfrm>
            <a:off x="6108720" y="2691447"/>
            <a:ext cx="1844700" cy="176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6723579" y="3275690"/>
            <a:ext cx="615000" cy="58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0"/>
          <p:cNvSpPr/>
          <p:nvPr/>
        </p:nvSpPr>
        <p:spPr>
          <a:xfrm rot="5400000">
            <a:off x="3164025" y="2709175"/>
            <a:ext cx="684900" cy="3668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0"/>
          <p:cNvSpPr txBox="1"/>
          <p:nvPr>
            <p:ph type="title"/>
          </p:nvPr>
        </p:nvSpPr>
        <p:spPr>
          <a:xfrm>
            <a:off x="111625" y="545725"/>
            <a:ext cx="807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Gaussian Blur (1 color channel for simplicity)</a:t>
            </a:r>
            <a:endParaRPr/>
          </a:p>
        </p:txBody>
      </p:sp>
      <p:sp>
        <p:nvSpPr>
          <p:cNvPr id="297" name="Google Shape;297;p40"/>
          <p:cNvSpPr/>
          <p:nvPr/>
        </p:nvSpPr>
        <p:spPr>
          <a:xfrm>
            <a:off x="3817711" y="804150"/>
            <a:ext cx="4856400" cy="1382400"/>
          </a:xfrm>
          <a:prstGeom prst="wedgeRoundRectCallout">
            <a:avLst>
              <a:gd fmla="val -84082" name="adj1"/>
              <a:gd fmla="val 7368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PIXEL IS HANDLED BY A THREAD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41"/>
          <p:cNvGraphicFramePr/>
          <p:nvPr/>
        </p:nvGraphicFramePr>
        <p:xfrm>
          <a:off x="130033" y="1932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  <a:gridCol w="488325"/>
                <a:gridCol w="488325"/>
              </a:tblGrid>
              <a:tr h="4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158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149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158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193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212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124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212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153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136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158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212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149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127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204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165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149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172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149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128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127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168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</a:rPr>
                        <a:t>127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p41"/>
          <p:cNvSpPr txBox="1"/>
          <p:nvPr>
            <p:ph type="title"/>
          </p:nvPr>
        </p:nvSpPr>
        <p:spPr>
          <a:xfrm>
            <a:off x="140525" y="5457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 blur image</a:t>
            </a:r>
            <a:endParaRPr/>
          </a:p>
        </p:txBody>
      </p:sp>
      <p:graphicFrame>
        <p:nvGraphicFramePr>
          <p:cNvPr id="305" name="Google Shape;305;p41"/>
          <p:cNvGraphicFramePr/>
          <p:nvPr/>
        </p:nvGraphicFramePr>
        <p:xfrm>
          <a:off x="5801297" y="23807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41"/>
          <p:cNvSpPr/>
          <p:nvPr/>
        </p:nvSpPr>
        <p:spPr>
          <a:xfrm>
            <a:off x="3776900" y="3099850"/>
            <a:ext cx="1795800" cy="44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Gaussian blur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305725" y="1508700"/>
            <a:ext cx="41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Handling boundaries using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Mirroring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8" name="Google Shape;308;p41"/>
          <p:cNvGraphicFramePr/>
          <p:nvPr/>
        </p:nvGraphicFramePr>
        <p:xfrm>
          <a:off x="618358" y="2380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Problem 1:</a:t>
            </a:r>
            <a:r>
              <a:rPr lang="en"/>
              <a:t> Systolic array structures for matrix multiplication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140525" y="5457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S</a:t>
            </a:r>
            <a:r>
              <a:rPr lang="en"/>
              <a:t>ALT &amp; PEPPER Noise</a:t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3700700" y="3099850"/>
            <a:ext cx="1795800" cy="44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Salt &amp; Pepper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6" name="Google Shape;316;p42"/>
          <p:cNvGraphicFramePr/>
          <p:nvPr/>
        </p:nvGraphicFramePr>
        <p:xfrm>
          <a:off x="5694330" y="2380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7" name="Google Shape;317;p42"/>
          <p:cNvGraphicFramePr/>
          <p:nvPr/>
        </p:nvGraphicFramePr>
        <p:xfrm>
          <a:off x="901333" y="2380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42"/>
          <p:cNvSpPr txBox="1"/>
          <p:nvPr/>
        </p:nvSpPr>
        <p:spPr>
          <a:xfrm>
            <a:off x="901325" y="1488325"/>
            <a:ext cx="7742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SALT &amp; PEPPER noise: randomly scattered white and black pixels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43"/>
          <p:cNvGraphicFramePr/>
          <p:nvPr/>
        </p:nvGraphicFramePr>
        <p:xfrm>
          <a:off x="1648105" y="31252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255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43"/>
          <p:cNvSpPr txBox="1"/>
          <p:nvPr>
            <p:ph type="title"/>
          </p:nvPr>
        </p:nvSpPr>
        <p:spPr>
          <a:xfrm>
            <a:off x="140525" y="5457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 image</a:t>
            </a:r>
            <a:r>
              <a:rPr lang="en"/>
              <a:t> SALT &amp; PEPPER (1 color channel for simplicity)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216725" y="1999975"/>
            <a:ext cx="1086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Blurring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without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salt and pepper version of the image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4249325" y="1786975"/>
            <a:ext cx="1795800" cy="44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Gaussian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blur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28" name="Google Shape;328;p43"/>
          <p:cNvGraphicFramePr/>
          <p:nvPr/>
        </p:nvGraphicFramePr>
        <p:xfrm>
          <a:off x="6151525" y="3125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151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104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119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146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164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139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195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119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9" name="Google Shape;329;p43"/>
          <p:cNvGraphicFramePr/>
          <p:nvPr/>
        </p:nvGraphicFramePr>
        <p:xfrm>
          <a:off x="6151534" y="10678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43"/>
          <p:cNvSpPr/>
          <p:nvPr/>
        </p:nvSpPr>
        <p:spPr>
          <a:xfrm>
            <a:off x="4249325" y="3844375"/>
            <a:ext cx="1795800" cy="44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S.P. +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Gaussian blur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31" name="Google Shape;331;p43"/>
          <p:cNvGraphicFramePr/>
          <p:nvPr/>
        </p:nvGraphicFramePr>
        <p:xfrm>
          <a:off x="1648108" y="1067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488325"/>
                <a:gridCol w="488325"/>
                <a:gridCol w="488325"/>
                <a:gridCol w="488325"/>
                <a:gridCol w="488325"/>
              </a:tblGrid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136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158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193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212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172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149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168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167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204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120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165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</a:rPr>
                        <a:t>145</a:t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1198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Image Conversions (Inputs)</a:t>
            </a:r>
            <a:endParaRPr/>
          </a:p>
        </p:txBody>
      </p:sp>
      <p:pic>
        <p:nvPicPr>
          <p:cNvPr id="338" name="Google Shape;338;p44" title="Lake_fores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5" y="1713225"/>
            <a:ext cx="4434673" cy="29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450" y="1711975"/>
            <a:ext cx="4434676" cy="29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879650" y="1239500"/>
            <a:ext cx="2144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 Image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4667450" y="1245763"/>
            <a:ext cx="2144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mage + 90% S&amp;P noise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198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Image Conversions (Outputs)</a:t>
            </a:r>
            <a:endParaRPr/>
          </a:p>
        </p:txBody>
      </p:sp>
      <p:sp>
        <p:nvSpPr>
          <p:cNvPr id="348" name="Google Shape;348;p45"/>
          <p:cNvSpPr txBox="1"/>
          <p:nvPr/>
        </p:nvSpPr>
        <p:spPr>
          <a:xfrm>
            <a:off x="879650" y="1239500"/>
            <a:ext cx="2144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+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Gaussian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Blur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4667450" y="1245775"/>
            <a:ext cx="3366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+ 90% S&amp;P noise + Gaussian Blur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62" y="1712001"/>
            <a:ext cx="4438849" cy="29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0" y="1713963"/>
            <a:ext cx="4436762" cy="295711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140525" y="5457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hierarchy Used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286050" y="1379100"/>
            <a:ext cx="88065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Grid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ceil(width / blockSize)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× 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ceil(height / blockSize)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 Blocks per Grid  (gridSize)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The number of blocks depends on the image resolution.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× 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 Threads per Block (blockSize)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will be changed to study performance effect [4 8 16 32]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× 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× 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 Threads per Block (blockSize)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n" sz="17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blockSize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will be changed to study performance effect [4 8 16 32]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899025" y="3195750"/>
            <a:ext cx="548700" cy="952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140525" y="4695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shared memory </a:t>
            </a:r>
            <a:r>
              <a:rPr lang="en" sz="1822"/>
              <a:t>(Embarrassingly Parallel -&gt; Halo Exchange) Example Preview</a:t>
            </a:r>
            <a:endParaRPr sz="1822"/>
          </a:p>
        </p:txBody>
      </p:sp>
      <p:sp>
        <p:nvSpPr>
          <p:cNvPr id="366" name="Google Shape;366;p47"/>
          <p:cNvSpPr txBox="1"/>
          <p:nvPr/>
        </p:nvSpPr>
        <p:spPr>
          <a:xfrm>
            <a:off x="2002650" y="8933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(simplified)</a:t>
            </a:r>
            <a:endParaRPr/>
          </a:p>
        </p:txBody>
      </p:sp>
      <p:graphicFrame>
        <p:nvGraphicFramePr>
          <p:cNvPr id="367" name="Google Shape;367;p47"/>
          <p:cNvGraphicFramePr/>
          <p:nvPr/>
        </p:nvGraphicFramePr>
        <p:xfrm>
          <a:off x="351308" y="2010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513875"/>
                <a:gridCol w="513875"/>
                <a:gridCol w="513875"/>
                <a:gridCol w="513875"/>
                <a:gridCol w="513875"/>
                <a:gridCol w="513875"/>
              </a:tblGrid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8" name="Google Shape;368;p47"/>
          <p:cNvSpPr/>
          <p:nvPr/>
        </p:nvSpPr>
        <p:spPr>
          <a:xfrm>
            <a:off x="351294" y="20104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(1,1)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1379019" y="20104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(1,2)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2406794" y="20104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(1,3)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7"/>
          <p:cNvSpPr/>
          <p:nvPr/>
        </p:nvSpPr>
        <p:spPr>
          <a:xfrm>
            <a:off x="351269" y="30160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(2,1)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1378994" y="30160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(2,2)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2406769" y="30160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(2,3)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47"/>
          <p:cNvSpPr/>
          <p:nvPr/>
        </p:nvSpPr>
        <p:spPr>
          <a:xfrm>
            <a:off x="351244" y="4041683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(3,1)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7"/>
          <p:cNvSpPr/>
          <p:nvPr/>
        </p:nvSpPr>
        <p:spPr>
          <a:xfrm>
            <a:off x="1378969" y="4041683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(3,2)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2406744" y="4041683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(3,3)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3197675" y="2364800"/>
            <a:ext cx="672000" cy="2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4005600" y="1997875"/>
            <a:ext cx="11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Block (1,3)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79" name="Google Shape;379;p47"/>
          <p:cNvGraphicFramePr/>
          <p:nvPr/>
        </p:nvGraphicFramePr>
        <p:xfrm>
          <a:off x="4145125" y="233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513900"/>
                <a:gridCol w="513900"/>
              </a:tblGrid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T(1,1)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T(1.2)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T(2,1)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T(2,2)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0" name="Google Shape;380;p47"/>
          <p:cNvSpPr/>
          <p:nvPr/>
        </p:nvSpPr>
        <p:spPr>
          <a:xfrm>
            <a:off x="4145119" y="233070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5093475" y="2375800"/>
            <a:ext cx="672000" cy="2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5875900" y="1951750"/>
            <a:ext cx="11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Halo (1,3)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3" name="Google Shape;383;p47"/>
          <p:cNvGraphicFramePr/>
          <p:nvPr/>
        </p:nvGraphicFramePr>
        <p:xfrm>
          <a:off x="5881075" y="233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{B77512F8-C79B-4F71-811C-0D9C5D281390}</a:tableStyleId>
              </a:tblPr>
              <a:tblGrid>
                <a:gridCol w="524825"/>
                <a:gridCol w="524825"/>
                <a:gridCol w="524825"/>
                <a:gridCol w="524825"/>
              </a:tblGrid>
              <a:tr h="4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4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T(1,1)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T(1.2)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4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T(2,1)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T(2,2)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4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4" name="Google Shape;384;p47"/>
          <p:cNvSpPr/>
          <p:nvPr/>
        </p:nvSpPr>
        <p:spPr>
          <a:xfrm>
            <a:off x="6416819" y="2811158"/>
            <a:ext cx="1027800" cy="1005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7"/>
          <p:cNvSpPr txBox="1"/>
          <p:nvPr/>
        </p:nvSpPr>
        <p:spPr>
          <a:xfrm>
            <a:off x="216725" y="1218950"/>
            <a:ext cx="85191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output pixel depends on a neighborhood (stencil) of surrounding pixels. (Global memory reads are </a:t>
            </a: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redundant)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3476800" y="4052725"/>
            <a:ext cx="263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dimensions: 6 × 6 pixels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Block size 2 × 2   Grid size 3 × 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Halo size 4 × 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140525" y="5457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Mixto Setup</a:t>
            </a:r>
            <a:endParaRPr/>
          </a:p>
        </p:txBody>
      </p:sp>
      <p:sp>
        <p:nvSpPr>
          <p:cNvPr id="393" name="Google Shape;393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213650" y="1299675"/>
            <a:ext cx="37209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Final Versions of the code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halo.cu: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Shared memory for storing image tile with halo pixels.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Channel_thread.cu: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halo implementation + extra block dimension (N 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4572000" y="1385725"/>
            <a:ext cx="45720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Scripts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blur_images.sh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uses halo version to blur images in “/input” to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“/output”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measure_performance.sh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tests all cuda codes on different images dimensions “4K, 8K, 16K, 32K” and different block sizes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measure_performance_statistics.sh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profile statistically the performance of the </a:t>
            </a: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channel_thread.cu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260850" y="42147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Solutions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44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cudaEventElapsedTime vs Nsight System (nsys) vs Nsight Compute (ncu)</a:t>
            </a:r>
            <a:endParaRPr/>
          </a:p>
        </p:txBody>
      </p:sp>
      <p:sp>
        <p:nvSpPr>
          <p:cNvPr id="401" name="Google Shape;40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9"/>
          <p:cNvSpPr txBox="1"/>
          <p:nvPr/>
        </p:nvSpPr>
        <p:spPr>
          <a:xfrm>
            <a:off x="293750" y="1374675"/>
            <a:ext cx="34806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Reports used: gputrace gpumemsizesum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71" y="1766025"/>
            <a:ext cx="8674854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550" y="2503500"/>
            <a:ext cx="4568400" cy="4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/>
        </p:nvSpPr>
        <p:spPr>
          <a:xfrm>
            <a:off x="234575" y="3110575"/>
            <a:ext cx="379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Constraints reached</a:t>
            </a:r>
            <a:endParaRPr/>
          </a:p>
        </p:txBody>
      </p:sp>
      <p:sp>
        <p:nvSpPr>
          <p:cNvPr id="406" name="Google Shape;406;p49"/>
          <p:cNvSpPr txBox="1"/>
          <p:nvPr/>
        </p:nvSpPr>
        <p:spPr>
          <a:xfrm>
            <a:off x="321000" y="3798400"/>
            <a:ext cx="3844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 facing issues with high block size: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[LAUNCH ERROR] invalid configuration argument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4572000" y="3416275"/>
            <a:ext cx="411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Cuda allows max of 1024 block size meaning: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[32 × 32] 		max for halo.cu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[16 × 16 × 3] 	max for channel_thread.cu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type="title"/>
          </p:nvPr>
        </p:nvSpPr>
        <p:spPr>
          <a:xfrm>
            <a:off x="140525" y="4695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Parallelization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1"/>
              <a:t>Comparing Code variances</a:t>
            </a:r>
            <a:endParaRPr sz="1711"/>
          </a:p>
        </p:txBody>
      </p:sp>
      <p:sp>
        <p:nvSpPr>
          <p:cNvPr id="413" name="Google Shape;413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0"/>
          <p:cNvSpPr txBox="1"/>
          <p:nvPr/>
        </p:nvSpPr>
        <p:spPr>
          <a:xfrm>
            <a:off x="83825" y="1234450"/>
            <a:ext cx="40779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Larger images take more time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HALO vs CHANNEL_THREAD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 sz="1100"/>
              <a:t>HALO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performs well on smaller block sizes	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Performance starts to </a:t>
            </a:r>
            <a:r>
              <a:rPr b="1" lang="en" sz="1100"/>
              <a:t>flatten or worsen</a:t>
            </a:r>
            <a:r>
              <a:rPr lang="en" sz="1100"/>
              <a:t> at larger blocks (memory inefficiencies or global memory reuse limits)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 sz="1100"/>
              <a:t>CHANNEL_THREAD</a:t>
            </a:r>
            <a:endParaRPr b="1"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sz="1100"/>
              <a:t>slower overall</a:t>
            </a:r>
            <a:r>
              <a:rPr lang="en" sz="1100"/>
              <a:t>, especially on smaller images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scales better </a:t>
            </a:r>
            <a:r>
              <a:rPr b="1" lang="en" sz="1100"/>
              <a:t>on large images</a:t>
            </a:r>
            <a:endParaRPr sz="1100"/>
          </a:p>
        </p:txBody>
      </p:sp>
      <p:pic>
        <p:nvPicPr>
          <p:cNvPr id="415" name="Google Shape;415;p50" title="runtume_vs_block_size_4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925" y="709750"/>
            <a:ext cx="2267712" cy="20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 title="runtume_vs_block_size_8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637" y="710138"/>
            <a:ext cx="2267712" cy="207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 title="runtume_vs_block_size_16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925" y="2788486"/>
            <a:ext cx="2267712" cy="207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 title="runtume_vs_block_size_32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630" y="2789525"/>
            <a:ext cx="2267712" cy="207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140525" y="4695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Parallelization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1"/>
              <a:t>Cuda detailed (on Channel Thread)</a:t>
            </a:r>
            <a:endParaRPr sz="1711"/>
          </a:p>
        </p:txBody>
      </p:sp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1" title="full_process_duration_4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925" y="574125"/>
            <a:ext cx="2267712" cy="20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 title="full_process_duration_8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630" y="574113"/>
            <a:ext cx="2267712" cy="20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 title="full_process_duration_16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917" y="2652850"/>
            <a:ext cx="2267712" cy="20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 title="memory_transf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642" y="2968600"/>
            <a:ext cx="2267712" cy="20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 title="full_process_duration_32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1630" y="2652850"/>
            <a:ext cx="2267712" cy="207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147950" y="1359400"/>
            <a:ext cx="40041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HtoD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DtoH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durations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independent of the block size or the algorithm used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 only dependent on the image size (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resolution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order to achieve better overall duration we have to also consider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parallelizing the memory allocation functions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38" y="2158600"/>
            <a:ext cx="58329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140525" y="469525"/>
            <a:ext cx="880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Parallelization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1"/>
              <a:t>Statistic (on Channel Thread with 5 runs)</a:t>
            </a:r>
            <a:endParaRPr sz="1711"/>
          </a:p>
        </p:txBody>
      </p:sp>
      <p:sp>
        <p:nvSpPr>
          <p:cNvPr id="436" name="Google Shape;43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7" name="Google Shape;437;p52"/>
          <p:cNvGraphicFramePr/>
          <p:nvPr/>
        </p:nvGraphicFramePr>
        <p:xfrm>
          <a:off x="4770875" y="360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{33F5A83A-E1EA-4757-A69C-7F36CB6676E1}</a:tableStyleId>
              </a:tblPr>
              <a:tblGrid>
                <a:gridCol w="731125"/>
                <a:gridCol w="3185125"/>
              </a:tblGrid>
              <a:tr h="27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Block Size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Conclusion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4x4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Highly unstable. Lots of kernel launches, overhead. Avoid for large images.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8x8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Best balance</a:t>
                      </a:r>
                      <a:r>
                        <a:rPr lang="en" sz="700"/>
                        <a:t> of speed and consistency and stable across all image sizes.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16x16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Good for large images, but can suffer from variability under load or cache misses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8" name="Google Shape;438;p52" title="avg_speed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00" y="933925"/>
            <a:ext cx="3034524" cy="26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 title="avg_speedup_pexe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650" y="1953813"/>
            <a:ext cx="2176976" cy="18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 title="avg_runtume_vs_block_size_pexe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76" y="1953800"/>
            <a:ext cx="2035614" cy="18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4781788" y="540313"/>
            <a:ext cx="375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Multiple Resolutions Profiling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140525" y="1496013"/>
            <a:ext cx="375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“pexels-christian-heitz”</a:t>
            </a: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Profiling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21775" y="3883975"/>
            <a:ext cx="452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Block size 8 hits the sweet spot</a:t>
            </a:r>
            <a:r>
              <a:rPr lang="en" sz="1100"/>
              <a:t> between overhead and parallelism.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Too small = overhead; too big = underutilization.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83780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9" name="Google Shape;449;p53"/>
          <p:cNvSpPr txBox="1"/>
          <p:nvPr/>
        </p:nvSpPr>
        <p:spPr>
          <a:xfrm>
            <a:off x="647100" y="1777650"/>
            <a:ext cx="48375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very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small block size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cause high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overhead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very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large block size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may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reduce parallel efficiency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because fewer blocks are used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is usually an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optimal block size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(for example, 8) that offers the best balance between speed and system usage.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optimal size can vary depending on: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resolution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specific implementation of the algorithm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5802075" y="1659750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Other advancements: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Improvements to the DtoH and HtoD processes (parallelizing)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Does not affect the kernel performance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Memory issues for larger images (serializing the processes by slicing the image)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Kernel time is multiplied by number of slices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Problem 3:</a:t>
            </a:r>
            <a:r>
              <a:rPr lang="en"/>
              <a:t> Heat Diffusion Simulation in 2D Grid</a:t>
            </a:r>
            <a:endParaRPr/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Diffusion - Introduction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553650" y="2038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87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3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Metal plate modeled as 2D grid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987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3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Finite Difference Method (FDM)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987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3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cell = temperature value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987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3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 until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convergence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max. iterations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987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3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Two cases: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isotropic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anisotropic</a:t>
            </a:r>
            <a:endParaRPr b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22"/>
          </a:p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55" title="heat_diffusion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75" y="1526725"/>
            <a:ext cx="3606026" cy="27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Diffusion - Problem Setup</a:t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729450" y="2078875"/>
            <a:ext cx="7688700" cy="28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Grid size: </a:t>
            </a: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1024×1024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 0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50% hot, average rest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 1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25% hotter core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Update: </a:t>
            </a: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 neighbors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Anisotropic: Wx, Wy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710"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063" y="915663"/>
            <a:ext cx="17049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713" y="2917063"/>
            <a:ext cx="19335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525" y="4262850"/>
            <a:ext cx="5279778" cy="4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Diffusion - Serial Code Main Idea</a:t>
            </a:r>
            <a:endParaRPr/>
          </a:p>
        </p:txBody>
      </p:sp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325" y="515400"/>
            <a:ext cx="1416775" cy="458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>
            <a:off x="729450" y="2033475"/>
            <a:ext cx="55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“One iteration updates each cell based on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neighbors.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”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4">
            <a:alphaModFix/>
          </a:blip>
          <a:srcRect b="0" l="-3560" r="3559" t="0"/>
          <a:stretch/>
        </p:blipFill>
        <p:spPr>
          <a:xfrm>
            <a:off x="1185600" y="2679913"/>
            <a:ext cx="2016250" cy="13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850" y="4560775"/>
            <a:ext cx="5279778" cy="4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850" y="4382800"/>
            <a:ext cx="5766401" cy="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/>
          <p:cNvSpPr/>
          <p:nvPr/>
        </p:nvSpPr>
        <p:spPr>
          <a:xfrm rot="10800000">
            <a:off x="6364297" y="2397752"/>
            <a:ext cx="576300" cy="348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0851" y="2910725"/>
            <a:ext cx="3628274" cy="77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Diffusion - Parallelization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729450" y="2046250"/>
            <a:ext cx="7688700" cy="24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ct val="109852"/>
              <a:buFont typeface="Poppins"/>
              <a:buChar char="-"/>
            </a:pP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OpenMP used for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intra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parallelism</a:t>
            </a:r>
            <a:b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ct val="109852"/>
              <a:buFont typeface="Poppins"/>
              <a:buChar char="-"/>
            </a:pP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Parallel for with 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collapse(2)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N^2</a:t>
            </a:r>
            <a:b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ct val="109852"/>
              <a:buFont typeface="Poppins"/>
              <a:buChar char="-"/>
            </a:pP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Static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schedule since workload per cell 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uniform</a:t>
            </a:r>
            <a:b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ct val="109852"/>
              <a:buFont typeface="Poppins"/>
              <a:buChar char="-"/>
            </a:pP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Reduction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difference</a:t>
            </a:r>
            <a:b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ct val="109852"/>
              <a:buFont typeface="Poppins"/>
              <a:buChar char="-"/>
            </a:pP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Master</a:t>
            </a:r>
            <a:r>
              <a:rPr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thread handles </a:t>
            </a:r>
            <a:r>
              <a:rPr b="1" lang="en" sz="20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  <a:endParaRPr b="1" sz="20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4462675"/>
            <a:ext cx="8839202" cy="3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3800625"/>
            <a:ext cx="4594747" cy="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8"/>
          <p:cNvSpPr/>
          <p:nvPr/>
        </p:nvSpPr>
        <p:spPr>
          <a:xfrm>
            <a:off x="4164000" y="3877800"/>
            <a:ext cx="3480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857" y="1467925"/>
            <a:ext cx="2788875" cy="20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Diffusion - Visualization</a:t>
            </a:r>
            <a:endParaRPr/>
          </a:p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9798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00" y="1891463"/>
            <a:ext cx="3879501" cy="29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/>
          <p:nvPr/>
        </p:nvSpPr>
        <p:spPr>
          <a:xfrm>
            <a:off x="6031575" y="1886700"/>
            <a:ext cx="2783700" cy="13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Experimental Setup</a:t>
            </a:r>
            <a:endParaRPr/>
          </a:p>
        </p:txBody>
      </p:sp>
      <p:sp>
        <p:nvSpPr>
          <p:cNvPr id="514" name="Google Shape;514;p60"/>
          <p:cNvSpPr txBox="1"/>
          <p:nvPr>
            <p:ph idx="1" type="body"/>
          </p:nvPr>
        </p:nvSpPr>
        <p:spPr>
          <a:xfrm>
            <a:off x="617375" y="2034525"/>
            <a:ext cx="7988100" cy="3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Shared-memory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only → No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-node 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Checked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cores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</a:t>
            </a:r>
            <a: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cpu_check.sh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lscpu</a:t>
            </a:r>
            <a:b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1880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Threads tested: 1 to 96 → 5 runs per config → average</a:t>
            </a:r>
            <a:b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Time: </a:t>
            </a:r>
            <a: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omp_get_wtime()</a:t>
            </a:r>
            <a:b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1880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CPU usage: </a:t>
            </a:r>
            <a:r>
              <a:rPr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command → Usage factor: CPU time / real time</a:t>
            </a:r>
            <a:endParaRPr/>
          </a:p>
        </p:txBody>
      </p:sp>
      <p:sp>
        <p:nvSpPr>
          <p:cNvPr id="515" name="Google Shape;515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60"/>
          <p:cNvSpPr txBox="1"/>
          <p:nvPr/>
        </p:nvSpPr>
        <p:spPr>
          <a:xfrm>
            <a:off x="6031575" y="1883700"/>
            <a:ext cx="30099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===== lscpu =====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cpu_sapphire* (default)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Architecture: x86_64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CPU(s):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96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Thread(s) per core: 2 Core(s) per socket: 24 Socket(s): 2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7" name="Google Shape;5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775" y="3510150"/>
            <a:ext cx="1567710" cy="13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Random Variations</a:t>
            </a:r>
            <a:endParaRPr/>
          </a:p>
        </p:txBody>
      </p:sp>
      <p:sp>
        <p:nvSpPr>
          <p:cNvPr id="523" name="Google Shape;523;p61"/>
          <p:cNvSpPr txBox="1"/>
          <p:nvPr>
            <p:ph idx="1" type="body"/>
          </p:nvPr>
        </p:nvSpPr>
        <p:spPr>
          <a:xfrm>
            <a:off x="729450" y="176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bserved </a:t>
            </a:r>
            <a:r>
              <a:rPr b="1"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variations</a:t>
            </a: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between runs are </a:t>
            </a:r>
            <a:r>
              <a:rPr b="1"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minimal</a:t>
            </a:r>
            <a:endParaRPr b="1" sz="1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During  tests HPC provided </a:t>
            </a:r>
            <a:r>
              <a:rPr b="1"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stable</a:t>
            </a: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consistent </a:t>
            </a:r>
            <a:r>
              <a:rPr lang="en" sz="1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conditions</a:t>
            </a:r>
            <a:endParaRPr sz="1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37" y="2463000"/>
            <a:ext cx="4892727" cy="23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63" y="2158600"/>
            <a:ext cx="584482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Time &amp; Speedup</a:t>
            </a:r>
            <a:endParaRPr/>
          </a:p>
        </p:txBody>
      </p:sp>
      <p:sp>
        <p:nvSpPr>
          <p:cNvPr id="531" name="Google Shape;531;p62"/>
          <p:cNvSpPr txBox="1"/>
          <p:nvPr>
            <p:ph idx="1" type="body"/>
          </p:nvPr>
        </p:nvSpPr>
        <p:spPr>
          <a:xfrm>
            <a:off x="727650" y="2013625"/>
            <a:ext cx="76887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7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8"/>
              <a:buFont typeface="Poppins"/>
              <a:buChar char="-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drops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as threads grow</a:t>
            </a: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7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8"/>
              <a:buFont typeface="Poppins"/>
              <a:buChar char="-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Improvement saturates after 32</a:t>
            </a: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7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8"/>
              <a:buFont typeface="Poppins"/>
              <a:buChar char="-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Same trend: Mode 0 &amp; 1</a:t>
            </a: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7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8"/>
              <a:buFont typeface="Poppins"/>
              <a:buChar char="-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Speedup: Sp = T1 / Tp</a:t>
            </a: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0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-"/>
            </a:pP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speedup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beyond 48 threads</a:t>
            </a: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2" name="Google Shape;532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000" y="732925"/>
            <a:ext cx="3530151" cy="20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013" y="2792200"/>
            <a:ext cx="3432125" cy="20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Scaling Limits &amp; Bottlenecks</a:t>
            </a:r>
            <a:endParaRPr/>
          </a:p>
        </p:txBody>
      </p:sp>
      <p:sp>
        <p:nvSpPr>
          <p:cNvPr id="540" name="Google Shape;540;p63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8529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16"/>
              <a:buFont typeface="Poppins"/>
              <a:buChar char="●"/>
            </a:pPr>
            <a:r>
              <a:rPr b="1"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Ideal:</a:t>
            </a: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speedup doubles with threads</a:t>
            </a:r>
            <a:b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52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6"/>
              <a:buFont typeface="Poppins"/>
              <a:buChar char="●"/>
            </a:pP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Good scaling up to 32</a:t>
            </a:r>
            <a:b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52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6"/>
              <a:buFont typeface="Poppins"/>
              <a:buChar char="●"/>
            </a:pP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32 → saturation</a:t>
            </a:r>
            <a:b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52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6"/>
              <a:buFont typeface="Poppins"/>
              <a:buChar char="●"/>
            </a:pP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48 → slight </a:t>
            </a:r>
            <a:r>
              <a:rPr b="1"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</a:t>
            </a: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concurrently with Hyper Threading (HT)*</a:t>
            </a:r>
            <a:b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52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6"/>
              <a:buFont typeface="Poppins"/>
              <a:buChar char="●"/>
            </a:pP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Possible </a:t>
            </a:r>
            <a:r>
              <a:rPr b="1"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causes</a:t>
            </a:r>
            <a:r>
              <a:rPr i="1" lang="en" sz="14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overhead, sync, diminishing workload per thread</a:t>
            </a:r>
            <a:endParaRPr i="1" sz="14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i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1" name="Google Shape;541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3"/>
          <p:cNvSpPr txBox="1"/>
          <p:nvPr/>
        </p:nvSpPr>
        <p:spPr>
          <a:xfrm>
            <a:off x="796025" y="4245250"/>
            <a:ext cx="6046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116">
                <a:latin typeface="Roboto Mono"/>
                <a:ea typeface="Roboto Mono"/>
                <a:cs typeface="Roboto Mono"/>
                <a:sym typeface="Roboto Mono"/>
              </a:rPr>
              <a:t>*HT = Hyper-Threading may reduce perf for memory-bound tasks (stencil computations)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/>
          <p:nvPr/>
        </p:nvSpPr>
        <p:spPr>
          <a:xfrm>
            <a:off x="6167750" y="1103550"/>
            <a:ext cx="1815900" cy="7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CPU Usage Factor</a:t>
            </a:r>
            <a:endParaRPr/>
          </a:p>
        </p:txBody>
      </p:sp>
      <p:sp>
        <p:nvSpPr>
          <p:cNvPr id="549" name="Google Shape;549;p64"/>
          <p:cNvSpPr txBox="1"/>
          <p:nvPr>
            <p:ph idx="1" type="body"/>
          </p:nvPr>
        </p:nvSpPr>
        <p:spPr>
          <a:xfrm>
            <a:off x="727650" y="2078863"/>
            <a:ext cx="76887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Measured with </a:t>
            </a:r>
            <a:r>
              <a:rPr b="1" i="1" lang="en" sz="14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command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Usage = (user + sys) / real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Shows cores kept </a:t>
            </a:r>
            <a:r>
              <a:rPr b="1"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busy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Usage factor ≈ thread count</a:t>
            </a:r>
            <a:b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Speedup limited by </a:t>
            </a:r>
            <a:r>
              <a:rPr b="1" i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overheads*</a:t>
            </a:r>
            <a:endParaRPr b="1" i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64"/>
          <p:cNvSpPr txBox="1"/>
          <p:nvPr/>
        </p:nvSpPr>
        <p:spPr>
          <a:xfrm>
            <a:off x="6167750" y="1054650"/>
            <a:ext cx="21858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== Resource Usage ==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real	1m24.633s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	1m24.490s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sys	0m0.009s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861225" y="4451800"/>
            <a:ext cx="4458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*Overheads: sync &amp; memory bandwidth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3" name="Google Shape;5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075" y="2043975"/>
            <a:ext cx="4243560" cy="2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Larger Grid</a:t>
            </a:r>
            <a:endParaRPr/>
          </a:p>
        </p:txBody>
      </p:sp>
      <p:sp>
        <p:nvSpPr>
          <p:cNvPr id="559" name="Google Shape;559;p65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801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●"/>
            </a:pP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Larger 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grid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 per thread</a:t>
            </a:r>
            <a:b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●"/>
            </a:pP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Reduces 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overhead impact</a:t>
            </a:r>
            <a:b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●"/>
            </a:pP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Parallel efficiency: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Ep = Sp / p</a:t>
            </a:r>
            <a:b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●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Test: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2048 → 15 minutes, 4096 → hours</a:t>
            </a:r>
            <a:b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Poppins"/>
              <a:buChar char="●"/>
            </a:pP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Result: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higher speedup</a:t>
            </a:r>
            <a:r>
              <a:rPr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efficiency</a:t>
            </a:r>
            <a:br>
              <a:rPr i="1" lang="en" sz="1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i="1" sz="140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975" y="656394"/>
            <a:ext cx="4067025" cy="206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975" y="2788225"/>
            <a:ext cx="4067025" cy="20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Conclusions</a:t>
            </a:r>
            <a:endParaRPr/>
          </a:p>
        </p:txBody>
      </p:sp>
      <p:sp>
        <p:nvSpPr>
          <p:cNvPr id="568" name="Google Shape;568;p66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Larger grid → a bit better scalability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Higher work-to-overhead ratio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Shared-memory limits 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visible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2048 grid: best trade-off between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b="1"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runtime</a:t>
            </a:r>
            <a:endParaRPr b="1"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 approach needed for more (MPI+OpenMPI)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9" name="Google Shape;569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025" y="2158600"/>
            <a:ext cx="382325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00" y="2158600"/>
            <a:ext cx="338991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388" y="2158600"/>
            <a:ext cx="321052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Visualization is better than lots of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700" y="2158600"/>
            <a:ext cx="354874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